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Xd5uBQOszlTdVgoqukITLr/FMn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y Swan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5-31T14:54:59.566" idx="1">
    <p:pos x="6000" y="0"/>
    <p:text>Update?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aMoUjVo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0b911199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130b911199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0652b610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130652b610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0b91119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130b91119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0652b610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30652b610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0b91119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30b91119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8" descr="Good-Energy-PP-master-2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rod@goodenergy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ry.swantner@goodenergy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533400" y="1700547"/>
            <a:ext cx="8017933" cy="347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50200" rIns="67500" bIns="35100" anchor="t" anchorCtr="0">
            <a:noAutofit/>
          </a:bodyPr>
          <a:lstStyle/>
          <a:p>
            <a:pPr marL="257167" marR="0" lvl="0" indent="-25716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</a:rPr>
              <a:t>McLean County Chamber of Commerce</a:t>
            </a:r>
            <a:endParaRPr sz="2800" b="1">
              <a:solidFill>
                <a:schemeClr val="accent1"/>
              </a:solidFill>
            </a:endParaRPr>
          </a:p>
          <a:p>
            <a:pPr marL="257167" marR="0" lvl="0" indent="-25716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</a:rPr>
              <a:t>Good Energy, LP</a:t>
            </a:r>
            <a:endParaRPr sz="2800" b="1">
              <a:solidFill>
                <a:schemeClr val="accent1"/>
              </a:solidFill>
            </a:endParaRPr>
          </a:p>
          <a:p>
            <a:pPr marL="257167" marR="0" lvl="0" indent="-25716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00" b="1">
              <a:solidFill>
                <a:schemeClr val="accent1"/>
              </a:solidFill>
            </a:endParaRPr>
          </a:p>
          <a:p>
            <a:pPr marL="257168" marR="0" lvl="0" indent="-257168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</a:rPr>
              <a:t>Business Education, June 2022</a:t>
            </a:r>
            <a:endParaRPr sz="2800" b="1">
              <a:solidFill>
                <a:schemeClr val="accent1"/>
              </a:solidFill>
            </a:endParaRPr>
          </a:p>
          <a:p>
            <a:pPr marL="257167" marR="0" lvl="0" indent="-25716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i="1">
                <a:solidFill>
                  <a:schemeClr val="accent1"/>
                </a:solidFill>
              </a:rPr>
              <a:t>Energy Management:</a:t>
            </a:r>
            <a:r>
              <a:rPr lang="en-US" sz="2800" b="1">
                <a:solidFill>
                  <a:schemeClr val="accent1"/>
                </a:solidFill>
              </a:rPr>
              <a:t> How to Navigate Increasing Electricity Prices</a:t>
            </a:r>
            <a:endParaRPr sz="2800" b="1">
              <a:solidFill>
                <a:schemeClr val="accent1"/>
              </a:solidFill>
            </a:endParaRPr>
          </a:p>
          <a:p>
            <a:pPr marL="257168" marR="0" lvl="0" indent="-257168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00" b="1">
              <a:solidFill>
                <a:schemeClr val="accent1"/>
              </a:solidFill>
            </a:endParaRPr>
          </a:p>
          <a:p>
            <a:pPr marL="257168" marR="0" lvl="0" indent="-257168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</a:rPr>
              <a:t>June 2</a:t>
            </a:r>
            <a:r>
              <a:rPr lang="en-US"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0b9111993_0_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●"/>
            </a:pPr>
            <a:r>
              <a:rPr lang="en-US" sz="2000" dirty="0">
                <a:solidFill>
                  <a:srgbClr val="007BC3"/>
                </a:solidFill>
              </a:rPr>
              <a:t>Annual Evaluation</a:t>
            </a:r>
            <a:endParaRPr sz="2000" dirty="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 dirty="0">
                <a:solidFill>
                  <a:srgbClr val="007BC3"/>
                </a:solidFill>
              </a:rPr>
              <a:t>Review current bills to discover opportunities</a:t>
            </a:r>
            <a:endParaRPr sz="2000" dirty="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 dirty="0">
                <a:solidFill>
                  <a:srgbClr val="007BC3"/>
                </a:solidFill>
              </a:rPr>
              <a:t>Qualify accounts for participation in each program</a:t>
            </a:r>
            <a:endParaRPr sz="2000" dirty="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 dirty="0">
                <a:solidFill>
                  <a:srgbClr val="007BC3"/>
                </a:solidFill>
              </a:rPr>
              <a:t>Create buying groups for mutual benefit</a:t>
            </a:r>
            <a:endParaRPr sz="2000" dirty="0">
              <a:solidFill>
                <a:srgbClr val="007BC3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dirty="0">
              <a:solidFill>
                <a:srgbClr val="007BC3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dirty="0">
              <a:solidFill>
                <a:srgbClr val="007BC3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7BC3"/>
                </a:solidFill>
              </a:rPr>
              <a:t>Jerod McMorris		</a:t>
            </a:r>
            <a:r>
              <a:rPr lang="en-US" sz="2000">
                <a:solidFill>
                  <a:srgbClr val="007BC3"/>
                </a:solidFill>
              </a:rPr>
              <a:t>	Gary </a:t>
            </a:r>
            <a:r>
              <a:rPr lang="en-US" sz="2000" dirty="0" err="1">
                <a:solidFill>
                  <a:srgbClr val="007BC3"/>
                </a:solidFill>
              </a:rPr>
              <a:t>Swantner</a:t>
            </a:r>
            <a:endParaRPr sz="2000" dirty="0">
              <a:solidFill>
                <a:srgbClr val="007BC3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7BC3"/>
                </a:solidFill>
              </a:rPr>
              <a:t>309.369.6352			505.453.6420</a:t>
            </a:r>
            <a:endParaRPr sz="2000" dirty="0">
              <a:solidFill>
                <a:srgbClr val="007BC3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hlink"/>
                </a:solidFill>
                <a:hlinkClick r:id="rId3"/>
              </a:rPr>
              <a:t>jerod@goodenergy.com</a:t>
            </a:r>
            <a:r>
              <a:rPr lang="en-US" sz="2000" dirty="0">
                <a:solidFill>
                  <a:srgbClr val="007BC3"/>
                </a:solidFill>
              </a:rPr>
              <a:t>		</a:t>
            </a:r>
            <a:r>
              <a:rPr lang="en-US" sz="2000" u="sng" dirty="0">
                <a:solidFill>
                  <a:schemeClr val="hlink"/>
                </a:solidFill>
                <a:hlinkClick r:id="rId4"/>
              </a:rPr>
              <a:t>gary.swantner@goodenergy.com</a:t>
            </a:r>
            <a:r>
              <a:rPr lang="en-US" sz="2000" dirty="0">
                <a:solidFill>
                  <a:srgbClr val="007BC3"/>
                </a:solidFill>
              </a:rPr>
              <a:t> </a:t>
            </a:r>
            <a:endParaRPr sz="2000" dirty="0">
              <a:solidFill>
                <a:srgbClr val="007BC3"/>
              </a:solidFill>
            </a:endParaRPr>
          </a:p>
        </p:txBody>
      </p:sp>
      <p:sp>
        <p:nvSpPr>
          <p:cNvPr id="139" name="Google Shape;139;g130b9111993_0_16"/>
          <p:cNvSpPr txBox="1">
            <a:spLocks noGrp="1"/>
          </p:cNvSpPr>
          <p:nvPr>
            <p:ph type="title"/>
          </p:nvPr>
        </p:nvSpPr>
        <p:spPr>
          <a:xfrm>
            <a:off x="457200" y="913830"/>
            <a:ext cx="822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7167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1776B9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McLean County Chamber Energy Program</a:t>
            </a:r>
            <a:endParaRPr sz="2400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/>
          <p:nvPr/>
        </p:nvSpPr>
        <p:spPr>
          <a:xfrm>
            <a:off x="662940" y="701659"/>
            <a:ext cx="7833788" cy="370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7168" marR="0" lvl="0" indent="-257168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  <a:endParaRPr sz="2400" b="0" i="0" u="none" strike="noStrike" cap="none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655106" y="1452215"/>
            <a:ext cx="7833788" cy="270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◆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Greetings!</a:t>
            </a:r>
            <a:endParaRPr/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◆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◆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Energy 101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◆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Market discussion</a:t>
            </a:r>
            <a:endParaRPr/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◆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McLean County Chamber Energy Program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800100" marR="0" lvl="1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0652b6103_0_11"/>
          <p:cNvSpPr/>
          <p:nvPr/>
        </p:nvSpPr>
        <p:spPr>
          <a:xfrm>
            <a:off x="662940" y="701659"/>
            <a:ext cx="7833900" cy="3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67" marR="0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1776B9"/>
                </a:solidFill>
              </a:rPr>
              <a:t>Energy 101</a:t>
            </a:r>
            <a:endParaRPr sz="2400" b="0" i="0" u="none" strike="noStrike" cap="none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130652b6103_0_11"/>
          <p:cNvSpPr/>
          <p:nvPr/>
        </p:nvSpPr>
        <p:spPr>
          <a:xfrm>
            <a:off x="655106" y="1452215"/>
            <a:ext cx="7833900" cy="27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IL is a deregulated energy market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Ameren (utility) maintains the poles and wires (distribution)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■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no financial interest on the supply side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■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consistent service, supplier independent 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Suppliers provide electricity, even for Ameren default service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Customers have the choice who supplies their electricity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Supply of electricity has several components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Commodity - purchased on forward or index markets 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○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Capacity - grid reliability, annual auction 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Natural gas supply is driven by market dynamics</a:t>
            </a:r>
            <a:endParaRPr sz="2000">
              <a:solidFill>
                <a:srgbClr val="007BC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/>
          <p:nvPr/>
        </p:nvSpPr>
        <p:spPr>
          <a:xfrm>
            <a:off x="662940" y="701659"/>
            <a:ext cx="7833788" cy="370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7168" marR="0" lvl="0" indent="-257168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1776B9"/>
                </a:solidFill>
              </a:rPr>
              <a:t>Market </a:t>
            </a:r>
            <a:r>
              <a:rPr lang="en-US" sz="2400" b="1" i="0" u="none" strike="noStrike" cap="none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Overview</a:t>
            </a:r>
            <a:endParaRPr sz="2400" b="0" i="0" u="none" strike="noStrike" cap="none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655105" y="1340510"/>
            <a:ext cx="7833787" cy="448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50200" rIns="67500" bIns="35100" anchor="t" anchorCtr="0">
            <a:noAutofit/>
          </a:bodyPr>
          <a:lstStyle/>
          <a:p>
            <a:pPr marL="285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7168" marR="0" lvl="0" indent="-257168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761995" y="1340507"/>
            <a:ext cx="6830400" cy="3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The MISO Planning Resource Auction (capacity) reached the price ceiling of $236.66 per MW-day.  The </a:t>
            </a: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2021/22 </a:t>
            </a: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price </a:t>
            </a: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 $5.00 per MW-day.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This result, which shocked the market, significantly increases costs of serving load in Illinois.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Commodity energy prices are currently volatile and rising significantly.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Natural gas is</a:t>
            </a: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affected by world economics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BC3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Suppliers have become </a:t>
            </a:r>
            <a:r>
              <a:rPr lang="en-US" sz="2000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risk averse</a:t>
            </a:r>
            <a:r>
              <a:rPr lang="en-US" sz="2000" b="0" i="0" u="none" strike="noStrike" cap="none">
                <a:solidFill>
                  <a:srgbClr val="007BC3"/>
                </a:solidFill>
                <a:latin typeface="Calibri"/>
                <a:ea typeface="Calibri"/>
                <a:cs typeface="Calibri"/>
                <a:sym typeface="Calibri"/>
              </a:rPr>
              <a:t> about making forward commitments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/>
          <p:nvPr/>
        </p:nvSpPr>
        <p:spPr>
          <a:xfrm>
            <a:off x="662940" y="701659"/>
            <a:ext cx="7833788" cy="370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7168" marR="0" lvl="0" indent="-257168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MISO Planning Resource Auction History</a:t>
            </a:r>
            <a:endParaRPr sz="2400" b="0" i="0" u="none" strike="noStrike" cap="none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683" y="1476362"/>
            <a:ext cx="6488633" cy="3905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0b9111993_0_5"/>
          <p:cNvSpPr/>
          <p:nvPr/>
        </p:nvSpPr>
        <p:spPr>
          <a:xfrm>
            <a:off x="662940" y="525144"/>
            <a:ext cx="7833900" cy="3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67" marR="0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Future Contract Prices—Annual Strips</a:t>
            </a:r>
            <a:endParaRPr sz="2400" b="0" i="0" u="none" strike="noStrike" cap="none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130b9111993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200" y="3780544"/>
            <a:ext cx="6629402" cy="221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30b9111993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6500" y="1130869"/>
            <a:ext cx="6626793" cy="219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78625"/>
            <a:ext cx="8839200" cy="28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529950" y="752613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7BC3"/>
                </a:solidFill>
              </a:rPr>
              <a:t>Forward Power Markets</a:t>
            </a:r>
            <a:endParaRPr sz="2400" b="1">
              <a:solidFill>
                <a:srgbClr val="007BC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0652b6103_0_5"/>
          <p:cNvSpPr/>
          <p:nvPr/>
        </p:nvSpPr>
        <p:spPr>
          <a:xfrm>
            <a:off x="662940" y="701659"/>
            <a:ext cx="7833900" cy="3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67" marR="0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1776B9"/>
                </a:solidFill>
              </a:rPr>
              <a:t>New Tariff Supply Rates: June 1, 2022 - May 31, 2023</a:t>
            </a:r>
            <a:endParaRPr sz="2400" b="1">
              <a:solidFill>
                <a:srgbClr val="1776B9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776B9"/>
              </a:solidFill>
            </a:endParaRPr>
          </a:p>
        </p:txBody>
      </p:sp>
      <p:sp>
        <p:nvSpPr>
          <p:cNvPr id="127" name="Google Shape;127;g130652b6103_0_5"/>
          <p:cNvSpPr txBox="1"/>
          <p:nvPr/>
        </p:nvSpPr>
        <p:spPr>
          <a:xfrm>
            <a:off x="655105" y="1340510"/>
            <a:ext cx="7833900" cy="44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50200" rIns="67500" bIns="35100" anchor="t" anchorCtr="0">
            <a:noAutofit/>
          </a:bodyPr>
          <a:lstStyle/>
          <a:p>
            <a:pPr marL="28575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>
              <a:solidFill>
                <a:srgbClr val="0D0D0D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BC3"/>
                </a:solidFill>
              </a:rPr>
              <a:t>Summer Rate (June 2022 - September 2022)  – 12.22 ¢/kWh</a:t>
            </a: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BC3"/>
                </a:solidFill>
              </a:rPr>
              <a:t>											</a:t>
            </a: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BC3"/>
                </a:solidFill>
              </a:rPr>
              <a:t>Non-Summer Rate (October 2022 - May 2023) – 13.981 ¢/kWh</a:t>
            </a: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BC3"/>
                </a:solidFill>
              </a:rPr>
              <a:t>Weighted average annualized tariff rate - 13.329 ¢/kWh</a:t>
            </a:r>
            <a:endParaRPr sz="18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BC3"/>
                </a:solidFill>
              </a:rPr>
              <a:t>			</a:t>
            </a:r>
            <a:r>
              <a:rPr lang="en-US" sz="1600">
                <a:solidFill>
                  <a:srgbClr val="007BC3"/>
                </a:solidFill>
              </a:rPr>
              <a:t>2021-2022 avg rate was 5.78¢/kWh</a:t>
            </a:r>
            <a:endParaRPr sz="1600">
              <a:solidFill>
                <a:srgbClr val="007BC3"/>
              </a:solidFill>
            </a:endParaRPr>
          </a:p>
          <a:p>
            <a:pPr marL="257167" marR="0" lvl="0" indent="-257167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7BC3"/>
                </a:solidFill>
              </a:rPr>
              <a:t>			~130% increase for supply of electricity</a:t>
            </a:r>
            <a:endParaRPr sz="1600">
              <a:solidFill>
                <a:srgbClr val="007BC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0b9111993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●"/>
            </a:pPr>
            <a:r>
              <a:rPr lang="en-US" sz="2000">
                <a:solidFill>
                  <a:srgbClr val="007BC3"/>
                </a:solidFill>
              </a:rPr>
              <a:t>Electricity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Leverage combined buying power of Chamber members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Optimize timing of procurement &amp; term length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Custom pricing when needed</a:t>
            </a:r>
            <a:endParaRPr sz="2000">
              <a:solidFill>
                <a:srgbClr val="007BC3"/>
              </a:solidFill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●"/>
            </a:pPr>
            <a:r>
              <a:rPr lang="en-US" sz="2000">
                <a:solidFill>
                  <a:srgbClr val="007BC3"/>
                </a:solidFill>
              </a:rPr>
              <a:t>Natural Gas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New participants must leave Ameren pool in the winter of each year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Existing 3rd party Natural Gas customers can renew at any time </a:t>
            </a:r>
            <a:endParaRPr sz="2000">
              <a:solidFill>
                <a:srgbClr val="007BC3"/>
              </a:solidFill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●"/>
            </a:pPr>
            <a:r>
              <a:rPr lang="en-US" sz="2000">
                <a:solidFill>
                  <a:srgbClr val="007BC3"/>
                </a:solidFill>
              </a:rPr>
              <a:t>Demand Response*</a:t>
            </a:r>
            <a:endParaRPr sz="2000">
              <a:solidFill>
                <a:srgbClr val="007BC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rgbClr val="007BC3"/>
              </a:buClr>
              <a:buSzPts val="2000"/>
              <a:buChar char="○"/>
            </a:pPr>
            <a:r>
              <a:rPr lang="en-US" sz="2000">
                <a:solidFill>
                  <a:srgbClr val="007BC3"/>
                </a:solidFill>
              </a:rPr>
              <a:t>Get paid for curtailing demand during peak load events</a:t>
            </a:r>
            <a:endParaRPr sz="2000">
              <a:solidFill>
                <a:srgbClr val="007BC3"/>
              </a:solidFill>
            </a:endParaRPr>
          </a:p>
          <a:p>
            <a:pPr marL="1200150" lvl="0" indent="17145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7BC3"/>
                </a:solidFill>
              </a:rPr>
              <a:t>*Currently only applies to very large consumers of electricity</a:t>
            </a:r>
            <a:endParaRPr sz="1600">
              <a:solidFill>
                <a:srgbClr val="007BC3"/>
              </a:solidFill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lang="en-US" sz="2000">
                <a:solidFill>
                  <a:schemeClr val="accent3"/>
                </a:solidFill>
              </a:rPr>
              <a:t>Renewable Energy</a:t>
            </a:r>
            <a:endParaRPr sz="2000">
              <a:solidFill>
                <a:schemeClr val="accent3"/>
              </a:solidFill>
            </a:endParaRPr>
          </a:p>
          <a:p>
            <a:pPr marL="742950" lvl="1" indent="-2349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○"/>
            </a:pPr>
            <a:r>
              <a:rPr lang="en-US" sz="2000">
                <a:solidFill>
                  <a:schemeClr val="accent3"/>
                </a:solidFill>
              </a:rPr>
              <a:t>Create sustainability strategy for members with ESG goals</a:t>
            </a:r>
            <a:endParaRPr sz="2000">
              <a:solidFill>
                <a:schemeClr val="accent3"/>
              </a:solidFill>
            </a:endParaRPr>
          </a:p>
        </p:txBody>
      </p:sp>
      <p:sp>
        <p:nvSpPr>
          <p:cNvPr id="133" name="Google Shape;133;g130b9111993_0_0"/>
          <p:cNvSpPr txBox="1">
            <a:spLocks noGrp="1"/>
          </p:cNvSpPr>
          <p:nvPr>
            <p:ph type="title"/>
          </p:nvPr>
        </p:nvSpPr>
        <p:spPr>
          <a:xfrm>
            <a:off x="457200" y="913830"/>
            <a:ext cx="8229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7167" lvl="0" indent="-25716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1776B9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1776B9"/>
                </a:solidFill>
                <a:latin typeface="Arial"/>
                <a:ea typeface="Arial"/>
                <a:cs typeface="Arial"/>
                <a:sym typeface="Arial"/>
              </a:rPr>
              <a:t>McLean County Chamber Energy Program</a:t>
            </a:r>
            <a:endParaRPr sz="2400">
              <a:solidFill>
                <a:srgbClr val="1776B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418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Forward Power Markets</vt:lpstr>
      <vt:lpstr>PowerPoint Presentation</vt:lpstr>
      <vt:lpstr>McLean County Chamber Energy Program</vt:lpstr>
      <vt:lpstr>McLean County Chamber Energy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Jerod McMorris</cp:lastModifiedBy>
  <cp:revision>2</cp:revision>
  <dcterms:created xsi:type="dcterms:W3CDTF">2016-06-23T13:45:27Z</dcterms:created>
  <dcterms:modified xsi:type="dcterms:W3CDTF">2022-06-02T17:55:52Z</dcterms:modified>
</cp:coreProperties>
</file>